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8.png" ContentType="image/png"/>
  <Override PartName="/ppt/media/image17.png" ContentType="image/png"/>
  <Override PartName="/ppt/media/image21.jpeg" ContentType="image/jpeg"/>
  <Override PartName="/ppt/media/image19.png" ContentType="image/png"/>
  <Override PartName="/ppt/media/image2.jpeg" ContentType="image/jpeg"/>
  <Override PartName="/ppt/media/image14.png" ContentType="image/png"/>
  <Override PartName="/ppt/media/image5.png" ContentType="image/png"/>
  <Override PartName="/ppt/media/image3.jpeg" ContentType="image/jpe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slideLayouts/slideLayout22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" Target="slides/slide1.xml"/><Relationship Id="rId34" Type="http://schemas.openxmlformats.org/officeDocument/2006/relationships/slide" Target="slides/slide2.xml"/><Relationship Id="rId35" Type="http://schemas.openxmlformats.org/officeDocument/2006/relationships/slide" Target="slides/slide3.xml"/><Relationship Id="rId36" Type="http://schemas.openxmlformats.org/officeDocument/2006/relationships/slide" Target="slides/slide4.xml"/><Relationship Id="rId37" Type="http://schemas.openxmlformats.org/officeDocument/2006/relationships/slide" Target="slides/slide5.xml"/><Relationship Id="rId38" Type="http://schemas.openxmlformats.org/officeDocument/2006/relationships/slide" Target="slides/slide6.xml"/><Relationship Id="rId39" Type="http://schemas.openxmlformats.org/officeDocument/2006/relationships/slide" Target="slides/slide7.xml"/><Relationship Id="rId40" Type="http://schemas.openxmlformats.org/officeDocument/2006/relationships/slide" Target="slides/slide8.xml"/><Relationship Id="rId41" Type="http://schemas.openxmlformats.org/officeDocument/2006/relationships/slide" Target="slides/slide9.xml"/><Relationship Id="rId42" Type="http://schemas.openxmlformats.org/officeDocument/2006/relationships/slide" Target="slides/slide10.xml"/><Relationship Id="rId43" Type="http://schemas.openxmlformats.org/officeDocument/2006/relationships/slide" Target="slides/slide11.xml"/><Relationship Id="rId44" Type="http://schemas.openxmlformats.org/officeDocument/2006/relationships/slide" Target="slides/slide12.xml"/><Relationship Id="rId45" Type="http://schemas.openxmlformats.org/officeDocument/2006/relationships/slide" Target="slides/slide13.xml"/><Relationship Id="rId46" Type="http://schemas.openxmlformats.org/officeDocument/2006/relationships/slide" Target="slides/slide14.xml"/><Relationship Id="rId47" Type="http://schemas.openxmlformats.org/officeDocument/2006/relationships/slide" Target="slides/slide15.xml"/><Relationship Id="rId48" Type="http://schemas.openxmlformats.org/officeDocument/2006/relationships/slide" Target="slides/slide16.xml"/><Relationship Id="rId4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184D60-DA8D-4524-8219-C52B637088A8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0400" y="1720800"/>
            <a:ext cx="7935120" cy="128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C7F37B-20EE-4291-9202-0E26D0B8D282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0400" y="1720800"/>
            <a:ext cx="7935120" cy="128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4432582-4D47-4555-A0AD-44C0B37546C4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A45C38-EB38-4091-8ABC-941D0BC4E5DC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EA67488-D331-49F8-8DE4-A7C4AACF9CBA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0400" y="1720800"/>
            <a:ext cx="7935120" cy="128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F58F866-95D8-478C-9390-2819727CDC7C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0400" y="1720800"/>
            <a:ext cx="7935120" cy="128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AF8AC76-1F9C-4DC3-AAF9-ED14D9CBC177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A65D0F8-C957-4F9B-A360-48F6A8E85F0E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6AF762E-A8DB-430A-8A0D-95C67C85716E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0400" y="1720800"/>
            <a:ext cx="7935120" cy="128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407F52-A649-4AE6-B5EC-F640683C91C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1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739DBD-812F-435E-807B-B068505C1C58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77E969-E72A-4764-B89E-27C29CE4FCD3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2C8642-750C-475F-B968-4C07337A7028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98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CF4D43-147A-465F-AECE-9774DA9E9A78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1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8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7018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941160-03DC-476E-8DA4-237ACC275C25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Google Shape;110;p26"/>
          <p:cNvSpPr/>
          <p:nvPr/>
        </p:nvSpPr>
        <p:spPr>
          <a:xfrm>
            <a:off x="9327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Google Shape;111;p26"/>
          <p:cNvSpPr/>
          <p:nvPr/>
        </p:nvSpPr>
        <p:spPr>
          <a:xfrm>
            <a:off x="34365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Google Shape;112;p26"/>
          <p:cNvSpPr/>
          <p:nvPr/>
        </p:nvSpPr>
        <p:spPr>
          <a:xfrm>
            <a:off x="594000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Google Shape;113;p26"/>
          <p:cNvSpPr/>
          <p:nvPr/>
        </p:nvSpPr>
        <p:spPr>
          <a:xfrm>
            <a:off x="1073520" y="2075040"/>
            <a:ext cx="184572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Поле для текста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Google Shape;114;p26"/>
          <p:cNvSpPr/>
          <p:nvPr/>
        </p:nvSpPr>
        <p:spPr>
          <a:xfrm>
            <a:off x="353088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Поле для текста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Google Shape;115;p26"/>
          <p:cNvSpPr/>
          <p:nvPr/>
        </p:nvSpPr>
        <p:spPr>
          <a:xfrm>
            <a:off x="608112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Поле для текста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5360" y="1494000"/>
            <a:ext cx="4423680" cy="178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Google Shape;71;p1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7080" cy="34570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4440" y="1793880"/>
            <a:ext cx="7935120" cy="155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5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86E6B8-105E-476D-9035-3EA1EEE8B175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Google Shape;77;p1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5" name="Google Shape;78;p1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6" name="Google Shape;79;p1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7" name="Google Shape;80;p1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58" name="Google Shape;81;p19"/>
          <p:cNvSpPr/>
          <p:nvPr/>
        </p:nvSpPr>
        <p:spPr>
          <a:xfrm>
            <a:off x="121284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Google Shape;82;p19"/>
          <p:cNvSpPr/>
          <p:nvPr/>
        </p:nvSpPr>
        <p:spPr>
          <a:xfrm>
            <a:off x="305856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Google Shape;83;p19"/>
          <p:cNvSpPr/>
          <p:nvPr/>
        </p:nvSpPr>
        <p:spPr>
          <a:xfrm>
            <a:off x="481788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Google Shape;84;p19"/>
          <p:cNvSpPr/>
          <p:nvPr/>
        </p:nvSpPr>
        <p:spPr>
          <a:xfrm>
            <a:off x="663732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Google Shape;85;p19"/>
          <p:cNvSpPr/>
          <p:nvPr/>
        </p:nvSpPr>
        <p:spPr>
          <a:xfrm>
            <a:off x="98280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Google Shape;86;p19"/>
          <p:cNvSpPr/>
          <p:nvPr/>
        </p:nvSpPr>
        <p:spPr>
          <a:xfrm>
            <a:off x="282852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Google Shape;87;p19"/>
          <p:cNvSpPr/>
          <p:nvPr/>
        </p:nvSpPr>
        <p:spPr>
          <a:xfrm>
            <a:off x="458784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Google Shape;88;p19"/>
          <p:cNvSpPr/>
          <p:nvPr/>
        </p:nvSpPr>
        <p:spPr>
          <a:xfrm>
            <a:off x="640692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7" name="Google Shape;91;p20"/>
          <p:cNvGraphicFramePr/>
          <p:nvPr/>
        </p:nvGraphicFramePr>
        <p:xfrm>
          <a:off x="655560" y="1745640"/>
          <a:ext cx="8210160" cy="149508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endParaRPr b="0" lang="ru-RU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015920"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Гипотеза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Целевая аудитория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Ожидаемый результат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Настройки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Метрики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93;p21"/>
          <p:cNvSpPr/>
          <p:nvPr/>
        </p:nvSpPr>
        <p:spPr>
          <a:xfrm>
            <a:off x="556200" y="4554000"/>
            <a:ext cx="423972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добавьте ссылку на источник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51600" y="1648440"/>
            <a:ext cx="7705800" cy="15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4" name="Google Shape;98;p23"/>
          <p:cNvGraphicFramePr/>
          <p:nvPr/>
        </p:nvGraphicFramePr>
        <p:xfrm>
          <a:off x="608760" y="1593720"/>
          <a:ext cx="7960680" cy="295344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05960">
                <a:tc>
                  <a:txBody>
                    <a:bodyPr lIns="91080" rIns="91080" tIns="91080" bIns="91080" anchor="ctr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C8CE266-C7FD-4CD3-8EB6-BCAB36B315FD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Google Shape;101;p24"/>
          <p:cNvSpPr/>
          <p:nvPr/>
        </p:nvSpPr>
        <p:spPr>
          <a:xfrm>
            <a:off x="791640" y="103932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Google Shape;102;p24"/>
          <p:cNvSpPr/>
          <p:nvPr/>
        </p:nvSpPr>
        <p:spPr>
          <a:xfrm>
            <a:off x="791640" y="19047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Google Shape;103;p24"/>
          <p:cNvSpPr/>
          <p:nvPr/>
        </p:nvSpPr>
        <p:spPr>
          <a:xfrm>
            <a:off x="791640" y="27705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04;p24"/>
          <p:cNvSpPr/>
          <p:nvPr/>
        </p:nvSpPr>
        <p:spPr>
          <a:xfrm>
            <a:off x="791640" y="36363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105;p24"/>
          <p:cNvSpPr/>
          <p:nvPr/>
        </p:nvSpPr>
        <p:spPr>
          <a:xfrm>
            <a:off x="5533920" y="1409040"/>
            <a:ext cx="2468520" cy="24685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0400" y="1720800"/>
            <a:ext cx="7935120" cy="128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690859-C110-43C7-ABC9-770722CB641E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1DFC23-D701-4C65-8C88-0FAC70B3D513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Google Shape;129;p31"/>
          <p:cNvSpPr/>
          <p:nvPr/>
        </p:nvSpPr>
        <p:spPr>
          <a:xfrm>
            <a:off x="606240" y="1441080"/>
            <a:ext cx="7938360" cy="3564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Google Shape;49;p12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35;p33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Google Shape;140;p34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правки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текста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заглавия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щёлкнит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Google Shape;53;p13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Google Shape;58;p14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текста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заглавия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щёлкните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Google Shape;62;p15"/>
          <p:cNvSpPr/>
          <p:nvPr/>
        </p:nvSpPr>
        <p:spPr>
          <a:xfrm>
            <a:off x="362160" y="1384200"/>
            <a:ext cx="4748400" cy="33930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400" cy="51818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5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512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C26F749-DD0B-4E89-86BF-21D7CECCA585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46;p35" descr=""/>
          <p:cNvPicPr/>
          <p:nvPr/>
        </p:nvPicPr>
        <p:blipFill>
          <a:blip r:embed="rId1"/>
          <a:srcRect l="18595" t="0" r="18589" b="0"/>
          <a:stretch/>
        </p:blipFill>
        <p:spPr>
          <a:xfrm>
            <a:off x="-75960" y="-3216960"/>
            <a:ext cx="9408240" cy="836028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47;p35"/>
          <p:cNvSpPr/>
          <p:nvPr/>
        </p:nvSpPr>
        <p:spPr>
          <a:xfrm>
            <a:off x="433080" y="1535040"/>
            <a:ext cx="7584120" cy="23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Создание и тестирование высоконагруженного отказоустойчивого кластера PostgreSQL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48;p35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880" cy="28440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49;p35"/>
          <p:cNvSpPr/>
          <p:nvPr/>
        </p:nvSpPr>
        <p:spPr>
          <a:xfrm>
            <a:off x="629640" y="4138200"/>
            <a:ext cx="2920320" cy="42624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Google Shape;150;p35"/>
          <p:cNvSpPr/>
          <p:nvPr/>
        </p:nvSpPr>
        <p:spPr>
          <a:xfrm>
            <a:off x="832680" y="4127400"/>
            <a:ext cx="2587320" cy="4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" sz="17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PostgreSQL.Advanced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Google Shape;151;p35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8000" cy="166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"/>
          <p:cNvSpPr txBox="1"/>
          <p:nvPr/>
        </p:nvSpPr>
        <p:spPr>
          <a:xfrm>
            <a:off x="325440" y="1192320"/>
            <a:ext cx="8674560" cy="2767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FROM haproxy:2.8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USER root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RUN apt-get update &amp;&amp; apt-get install -y keepalived iproute2 &amp;&amp; \ apt-get clean &amp;&amp; rm -rf /var/lib/apt/lists/*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COPY start.sh /start.shRUN chmod +x /start.sh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CMD ["/start.sh"]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352800" y="255240"/>
            <a:ext cx="8467200" cy="190476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1440000" y="2520000"/>
            <a:ext cx="6067080" cy="193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720000" y="720000"/>
            <a:ext cx="7257600" cy="118080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709920" y="2160000"/>
            <a:ext cx="721008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38" name="Google Shape;213;p42"/>
          <p:cNvGraphicFramePr/>
          <p:nvPr/>
        </p:nvGraphicFramePr>
        <p:xfrm>
          <a:off x="952560" y="1718280"/>
          <a:ext cx="7238520" cy="181332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 задачи из 4 выполнено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Кастомный образ = кастомный опыт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Keepalived??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221;p43" descr=""/>
          <p:cNvPicPr/>
          <p:nvPr/>
        </p:nvPicPr>
        <p:blipFill>
          <a:blip r:embed="rId1"/>
          <a:stretch/>
        </p:blipFill>
        <p:spPr>
          <a:xfrm>
            <a:off x="0" y="0"/>
            <a:ext cx="9215640" cy="514332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222;p43"/>
          <p:cNvSpPr/>
          <p:nvPr/>
        </p:nvSpPr>
        <p:spPr>
          <a:xfrm>
            <a:off x="387000" y="1844640"/>
            <a:ext cx="75841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Google Shape;223;p43"/>
          <p:cNvSpPr/>
          <p:nvPr/>
        </p:nvSpPr>
        <p:spPr>
          <a:xfrm>
            <a:off x="1214640" y="3061800"/>
            <a:ext cx="19270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есть вопросы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Google Shape;224;p43"/>
          <p:cNvSpPr/>
          <p:nvPr/>
        </p:nvSpPr>
        <p:spPr>
          <a:xfrm>
            <a:off x="4934880" y="3061800"/>
            <a:ext cx="214560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вопросов нет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Google Shape;225;p43"/>
          <p:cNvSpPr/>
          <p:nvPr/>
        </p:nvSpPr>
        <p:spPr>
          <a:xfrm>
            <a:off x="722880" y="2846520"/>
            <a:ext cx="4914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chemeClr val="lt1"/>
                </a:solidFill>
                <a:latin typeface="Roboto"/>
                <a:ea typeface="Roboto"/>
              </a:rPr>
              <a:t>+</a:t>
            </a:r>
            <a:endParaRPr b="0" lang="ru-RU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Google Shape;226;p43"/>
          <p:cNvSpPr/>
          <p:nvPr/>
        </p:nvSpPr>
        <p:spPr>
          <a:xfrm>
            <a:off x="4443480" y="2846520"/>
            <a:ext cx="4914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chemeClr val="lt1"/>
                </a:solidFill>
                <a:latin typeface="Roboto"/>
                <a:ea typeface="Roboto"/>
              </a:rPr>
              <a:t>– </a:t>
            </a:r>
            <a:endParaRPr b="0" lang="ru-RU" sz="4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234;p44" descr=""/>
          <p:cNvPicPr/>
          <p:nvPr/>
        </p:nvPicPr>
        <p:blipFill>
          <a:blip r:embed="rId1"/>
          <a:stretch/>
        </p:blipFill>
        <p:spPr>
          <a:xfrm>
            <a:off x="0" y="0"/>
            <a:ext cx="9215640" cy="5143320"/>
          </a:xfrm>
          <a:prstGeom prst="rect">
            <a:avLst/>
          </a:prstGeom>
          <a:ln w="0">
            <a:noFill/>
          </a:ln>
        </p:spPr>
      </p:pic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4680" cy="195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pc="-1" strike="noStrike">
                <a:solidFill>
                  <a:schemeClr val="lt1"/>
                </a:solidFill>
                <a:latin typeface="Roboto"/>
                <a:ea typeface="Roboto"/>
              </a:rPr>
              <a:t>Спасибо за внимание!</a:t>
            </a:r>
            <a:endParaRPr b="0" lang="ru-RU" sz="5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oogle Shape;236;p44" descr=""/>
          <p:cNvPicPr/>
          <p:nvPr/>
        </p:nvPicPr>
        <p:blipFill>
          <a:blip r:embed="rId2"/>
          <a:stretch/>
        </p:blipFill>
        <p:spPr>
          <a:xfrm>
            <a:off x="6727320" y="231840"/>
            <a:ext cx="2270520" cy="304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241;p4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44120" y="1422720"/>
            <a:ext cx="7935120" cy="140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Меня хорошо видно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&amp; слышно?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Google Shape;157;p36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5400" cy="54540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58;p36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760" cy="5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20120" cy="184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Защита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Тема: 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Google Shape;165;p37"/>
          <p:cNvSpPr/>
          <p:nvPr/>
        </p:nvSpPr>
        <p:spPr>
          <a:xfrm>
            <a:off x="3899520" y="2336400"/>
            <a:ext cx="3701520" cy="3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pc="-1" strike="noStrike">
                <a:solidFill>
                  <a:srgbClr val="3f299a"/>
                </a:solidFill>
                <a:latin typeface="Roboto"/>
                <a:ea typeface="Roboto"/>
              </a:rPr>
              <a:t>Гаранин Владислав</a:t>
            </a:r>
            <a:endParaRPr b="0" lang="ru-RU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Google Shape;166;p37"/>
          <p:cNvSpPr/>
          <p:nvPr/>
        </p:nvSpPr>
        <p:spPr>
          <a:xfrm>
            <a:off x="3899520" y="2893320"/>
            <a:ext cx="31928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Администратор баз данных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20120" cy="104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chemeClr val="dk1"/>
                </a:solidFill>
                <a:latin typeface="Roboto"/>
                <a:ea typeface="Roboto"/>
              </a:rPr>
              <a:t>План защиты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Google Shape;172;p38"/>
          <p:cNvSpPr/>
          <p:nvPr/>
        </p:nvSpPr>
        <p:spPr>
          <a:xfrm>
            <a:off x="1137960" y="149148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Цель и задачи проекта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Google Shape;173;p38"/>
          <p:cNvSpPr/>
          <p:nvPr/>
        </p:nvSpPr>
        <p:spPr>
          <a:xfrm>
            <a:off x="1137960" y="207144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Google Shape;174;p38"/>
          <p:cNvSpPr/>
          <p:nvPr/>
        </p:nvSpPr>
        <p:spPr>
          <a:xfrm>
            <a:off x="1137960" y="265176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Google Shape;175;p38"/>
          <p:cNvSpPr/>
          <p:nvPr/>
        </p:nvSpPr>
        <p:spPr>
          <a:xfrm>
            <a:off x="1137960" y="324612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7" name="Google Shape;176;p38"/>
          <p:cNvCxnSpPr>
            <a:stCxn id="113" idx="1"/>
            <a:endCxn id="114" idx="1"/>
          </p:cNvCxnSpPr>
          <p:nvPr/>
        </p:nvCxnSpPr>
        <p:spPr>
          <a:xfrm rot="10800000">
            <a:off x="1137960" y="1679040"/>
            <a:ext cx="360" cy="58032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18" name="Google Shape;177;p38"/>
          <p:cNvCxnSpPr>
            <a:stCxn id="114" idx="1"/>
            <a:endCxn id="115" idx="1"/>
          </p:cNvCxnSpPr>
          <p:nvPr/>
        </p:nvCxnSpPr>
        <p:spPr>
          <a:xfrm rot="10800000">
            <a:off x="1137960" y="2259360"/>
            <a:ext cx="360" cy="58068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19" name="Google Shape;178;p38"/>
          <p:cNvCxnSpPr>
            <a:stCxn id="115" idx="1"/>
            <a:endCxn id="116" idx="1"/>
          </p:cNvCxnSpPr>
          <p:nvPr/>
        </p:nvCxnSpPr>
        <p:spPr>
          <a:xfrm rot="10800000">
            <a:off x="1137960" y="2839320"/>
            <a:ext cx="360" cy="59472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20" name="Google Shape;179;p38"/>
          <p:cNvCxnSpPr>
            <a:stCxn id="116" idx="1"/>
            <a:endCxn id="121" idx="1"/>
          </p:cNvCxnSpPr>
          <p:nvPr/>
        </p:nvCxnSpPr>
        <p:spPr>
          <a:xfrm rot="10800000">
            <a:off x="1137960" y="3433680"/>
            <a:ext cx="360" cy="52704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sp>
        <p:nvSpPr>
          <p:cNvPr id="121" name="Google Shape;180;p38"/>
          <p:cNvSpPr/>
          <p:nvPr/>
        </p:nvSpPr>
        <p:spPr>
          <a:xfrm>
            <a:off x="1137960" y="377280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85;p39"/>
          <p:cNvSpPr/>
          <p:nvPr/>
        </p:nvSpPr>
        <p:spPr>
          <a:xfrm>
            <a:off x="560520" y="324720"/>
            <a:ext cx="8520120" cy="13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Цель и задачи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3" name="Google Shape;186;p39"/>
          <p:cNvGraphicFramePr/>
          <p:nvPr/>
        </p:nvGraphicFramePr>
        <p:xfrm>
          <a:off x="952560" y="2382120"/>
          <a:ext cx="7238520" cy="255996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Построен кластер postgresq+patroni+etcd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Настроен Haproxy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Настроен keepalived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Все запускается через docker compose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4" name="Google Shape;187;p39"/>
          <p:cNvSpPr/>
          <p:nvPr/>
        </p:nvSpPr>
        <p:spPr>
          <a:xfrm>
            <a:off x="1628280" y="1386360"/>
            <a:ext cx="5887080" cy="6616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chemeClr val="dk1"/>
                </a:solidFill>
                <a:latin typeface="Roboto Medium"/>
                <a:ea typeface="Roboto Medium"/>
              </a:rPr>
              <a:t>Цель проекта: Создать кластер postgresql в Docker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6" name="Google Shape;199;p40"/>
          <p:cNvGraphicFramePr/>
          <p:nvPr/>
        </p:nvGraphicFramePr>
        <p:xfrm>
          <a:off x="952560" y="1897920"/>
          <a:ext cx="7238520" cy="22842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Postgresql v17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patroni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Haproxy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Docker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Keepalived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3861720" y="76680"/>
            <a:ext cx="4778280" cy="496332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 txBox="1"/>
          <p:nvPr/>
        </p:nvSpPr>
        <p:spPr>
          <a:xfrm>
            <a:off x="-14760" y="1260000"/>
            <a:ext cx="3876480" cy="1659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lang="ru-RU" sz="1600" spc="-1" strike="noStrike">
                <a:solidFill>
                  <a:srgbClr val="000000"/>
                </a:solidFill>
                <a:latin typeface="Arial"/>
              </a:rPr>
              <a:t>Компоненты системы:</a:t>
            </a:r>
            <a:endParaRPr b="1" lang="ru-RU" sz="16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ru-RU" sz="1200" spc="-1" strike="noStrike">
                <a:solidFill>
                  <a:srgbClr val="000000"/>
                </a:solidFill>
                <a:latin typeface="Arial"/>
              </a:rPr>
              <a:t>1. Уровень балансировки (HAProxy + Keepalived)</a:t>
            </a:r>
            <a:endParaRPr b="1" lang="ru-RU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ru-RU" sz="1200" spc="-1" strike="noStrike">
                <a:solidFill>
                  <a:srgbClr val="000000"/>
                </a:solidFill>
                <a:latin typeface="Arial"/>
              </a:rPr>
              <a:t>2. Уровень базы данных (PostgreSQL + Patroni)</a:t>
            </a:r>
            <a:endParaRPr b="1" lang="ru-RU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ru-RU" sz="1200" spc="-1" strike="noStrike">
                <a:solidFill>
                  <a:srgbClr val="000000"/>
                </a:solidFill>
                <a:latin typeface="Arial"/>
              </a:rPr>
              <a:t>3. Уровень консенсуса (etcd)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chemeClr val="dk1"/>
                </a:solidFill>
                <a:latin typeface="Roboto"/>
                <a:ea typeface="Roboto"/>
              </a:rPr>
              <a:t>Подзадачи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30" name="Google Shape;213;p 2"/>
          <p:cNvGraphicFramePr/>
          <p:nvPr/>
        </p:nvGraphicFramePr>
        <p:xfrm>
          <a:off x="952560" y="1718280"/>
          <a:ext cx="7238520" cy="181332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Собрать свой образ postgresql+patroni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Собрать свой образ haproxy+keepalived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В одном docker-compose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"/>
          <p:cNvSpPr txBox="1"/>
          <p:nvPr/>
        </p:nvSpPr>
        <p:spPr>
          <a:xfrm>
            <a:off x="325440" y="1071720"/>
            <a:ext cx="8674560" cy="288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FROM postgres:17.6-bookworm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RUN apt-get update &amp;&amp; apt-get install -y --no-install-recommends \ python3 python3-pip python3-venv python3-dev \ gcc libpq-dev \ curl jq build-essential libffi-dev libyaml-dev libssl-dev \ &amp;&amp; rm -rf /var/lib/apt/lists/*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RUN python3 -m venv /opt/venv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RUN /opt/venv/bin/pip install --no-cache-dir \ "patroni[etcd]" \ "psycopg2-binary"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ENV PATH="/opt/venv/bin:$PATH"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EXPOSE 5432 8008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ENTRYPOINT ["/opt/venv/bin/patroni"]CMD ["/etc/patroni.yml"]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2025-10-02T13:44:21Z</dcterms:modified>
  <cp:revision>3</cp:revision>
  <dc:subject/>
  <dc:title/>
</cp:coreProperties>
</file>